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0" r:id="rId1"/>
  </p:sldMasterIdLst>
  <p:notesMasterIdLst>
    <p:notesMasterId r:id="rId25"/>
  </p:notesMasterIdLst>
  <p:sldIdLst>
    <p:sldId id="256" r:id="rId2"/>
    <p:sldId id="260" r:id="rId3"/>
    <p:sldId id="332" r:id="rId4"/>
    <p:sldId id="325" r:id="rId5"/>
    <p:sldId id="291" r:id="rId6"/>
    <p:sldId id="329" r:id="rId7"/>
    <p:sldId id="346" r:id="rId8"/>
    <p:sldId id="345" r:id="rId9"/>
    <p:sldId id="330" r:id="rId10"/>
    <p:sldId id="335" r:id="rId11"/>
    <p:sldId id="328" r:id="rId12"/>
    <p:sldId id="334" r:id="rId13"/>
    <p:sldId id="338" r:id="rId14"/>
    <p:sldId id="337" r:id="rId15"/>
    <p:sldId id="336" r:id="rId16"/>
    <p:sldId id="340" r:id="rId17"/>
    <p:sldId id="326" r:id="rId18"/>
    <p:sldId id="341" r:id="rId19"/>
    <p:sldId id="347" r:id="rId20"/>
    <p:sldId id="342" r:id="rId21"/>
    <p:sldId id="343" r:id="rId22"/>
    <p:sldId id="327" r:id="rId23"/>
    <p:sldId id="34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6346F-76D5-4887-99FA-8857FBAA3918}" type="datetimeFigureOut">
              <a:rPr lang="en-US" smtClean="0"/>
              <a:pPr/>
              <a:t>2021-08-11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D0608-7F61-40FC-80C2-54A9FCEE5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370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99961-96A1-4367-992C-9D8673567531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A8AD-A194-4143-B231-0A1E935EF78B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C3470-65C8-4E9E-98BF-BAF1FCC5A886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4D30-AF57-46BD-B5AA-2E06C1CE600A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9D3D-A2B9-4693-82D2-653806863A90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EA7-E1DA-4C16-A62A-99E975FE5354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3853-4A05-4626-986E-7A20C8EB70DC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E7D-3966-4B7F-891C-B83AB6604590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B15B-7C23-4BBF-A620-4E65B2E7449F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69AB-E1A2-447B-87E6-259A5FA4D3CE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852C96-8E70-4321-9C5F-C8DF527863AC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4159764-CF07-4222-8C1C-2F46EE69168F}" type="datetime1">
              <a:rPr lang="en-US" smtClean="0"/>
              <a:pPr/>
              <a:t>2021-08-11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0BB336-4C93-4726-BC8D-61B6D439A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rrl.org/rf-exposure-calculator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540342124" TargetMode="External"/><Relationship Id="rId2" Type="http://schemas.openxmlformats.org/officeDocument/2006/relationships/hyperlink" Target="http://www.arrl.org/files/file/Technology/RFsafetyCommittee/RFXFAQ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ansition.fcc.gov/Bureaus/Engineering_Technology/Documents/bulletins/oet65/oet65.pdf" TargetMode="External"/><Relationship Id="rId4" Type="http://schemas.openxmlformats.org/officeDocument/2006/relationships/hyperlink" Target="http://www.arrl.org/files/file/Technology/RFsafetyCommittee/RF%20Exposure%20and%20You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5048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New FCC Rules on</a:t>
            </a:r>
            <a:br>
              <a:rPr lang="en-US" b="1" dirty="0" smtClean="0"/>
            </a:br>
            <a:r>
              <a:rPr lang="en-US" b="1" dirty="0" smtClean="0"/>
              <a:t>RF Safety </a:t>
            </a:r>
            <a:r>
              <a:rPr lang="en-US" dirty="0" smtClean="0"/>
              <a:t>in</a:t>
            </a:r>
            <a:r>
              <a:rPr lang="en-US" b="1" dirty="0" smtClean="0"/>
              <a:t> Amateur Radio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695" y="2921136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Chuck Till, K4RGN</a:t>
            </a:r>
          </a:p>
          <a:p>
            <a:pPr algn="ctr"/>
            <a:r>
              <a:rPr lang="en-US" sz="3200" dirty="0" smtClean="0"/>
              <a:t>August 10, 2021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2225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frequencies are not alike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5364" name="Picture 4" descr="https://hamradioschool.com/wp-content/uploads/2014/07/T0C03-MPE-Chart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566" y="1827085"/>
            <a:ext cx="6829296" cy="5030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way it was, 1998-2021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Categorical exclusions for hams</a:t>
            </a:r>
          </a:p>
          <a:p>
            <a:pPr lvl="1"/>
            <a:r>
              <a:rPr lang="en-US" sz="2000" b="1" dirty="0" smtClean="0"/>
              <a:t>No RF evaluation required for mobiles including HTs</a:t>
            </a:r>
          </a:p>
          <a:p>
            <a:pPr lvl="1"/>
            <a:r>
              <a:rPr lang="en-US" sz="2000" b="1" dirty="0" smtClean="0"/>
              <a:t>No RF evaluation required for base stations unless power limits were exceeded</a:t>
            </a:r>
          </a:p>
          <a:p>
            <a:pPr lvl="2"/>
            <a:r>
              <a:rPr lang="en-US" sz="1800" b="1" dirty="0" smtClean="0"/>
              <a:t>500W on 160-40m, 50W on 10m and VHF, 70W on 440, etc</a:t>
            </a:r>
          </a:p>
          <a:p>
            <a:pPr lvl="2"/>
            <a:r>
              <a:rPr lang="en-US" sz="1800" b="1" dirty="0" smtClean="0"/>
              <a:t>Input power to antenna; antenna gain did not matter</a:t>
            </a:r>
          </a:p>
          <a:p>
            <a:pPr lvl="1"/>
            <a:r>
              <a:rPr lang="en-US" sz="2000" b="1" dirty="0" smtClean="0"/>
              <a:t>Different rules for repeaters</a:t>
            </a:r>
          </a:p>
          <a:p>
            <a:r>
              <a:rPr lang="en-US" sz="2400" b="1" dirty="0" smtClean="0"/>
              <a:t>Otherwise, you had to do an RF evaluation</a:t>
            </a:r>
          </a:p>
          <a:p>
            <a:r>
              <a:rPr lang="en-US" sz="2400" b="1" dirty="0" smtClean="0"/>
              <a:t>If evaluation indicated that exposure exceeds limits, the licensee “must take action to prevent human exposure”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Categorical exclusions for hams have been repealed</a:t>
            </a:r>
          </a:p>
          <a:p>
            <a:pPr lvl="1"/>
            <a:r>
              <a:rPr lang="en-US" sz="2000" b="1" dirty="0" smtClean="0"/>
              <a:t>Replaced by ham-specific exceptions based on distance, power, and frequency</a:t>
            </a:r>
          </a:p>
          <a:p>
            <a:r>
              <a:rPr lang="en-US" sz="2400" b="1" dirty="0" smtClean="0"/>
              <a:t>If you did perform a complete and valid RF evaluation in the past and your station complied, you’re ok</a:t>
            </a:r>
            <a:endParaRPr lang="en-US" sz="2000" b="1" dirty="0" smtClean="0"/>
          </a:p>
          <a:p>
            <a:r>
              <a:rPr lang="en-US" sz="2400" b="1" dirty="0" smtClean="0"/>
              <a:t>But many hams will not be covered by the exceptions </a:t>
            </a:r>
          </a:p>
          <a:p>
            <a:pPr lvl="1"/>
            <a:r>
              <a:rPr lang="en-US" sz="2000" b="1" dirty="0" smtClean="0"/>
              <a:t>Will have to do RF evaluations for the first time</a:t>
            </a:r>
          </a:p>
          <a:p>
            <a:r>
              <a:rPr lang="en-US" sz="2400" b="1" dirty="0" smtClean="0"/>
              <a:t>Some hams will have to take measures to come into compliance</a:t>
            </a:r>
          </a:p>
          <a:p>
            <a:pPr lvl="1"/>
            <a:r>
              <a:rPr lang="en-US" sz="2000" b="1" dirty="0" smtClean="0"/>
              <a:t>Change their station</a:t>
            </a:r>
          </a:p>
          <a:p>
            <a:pPr lvl="1"/>
            <a:r>
              <a:rPr lang="en-US" sz="2000" b="1" dirty="0" smtClean="0"/>
              <a:t>Change their operating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HF (3-30 </a:t>
            </a:r>
            <a:r>
              <a:rPr lang="en-US" dirty="0" err="1" smtClean="0"/>
              <a:t>mHz</a:t>
            </a:r>
            <a:r>
              <a:rPr lang="en-US" dirty="0" smtClean="0"/>
              <a:t>)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RF evaluation may not be needed if ERP is less than</a:t>
            </a:r>
            <a:br>
              <a:rPr lang="en-US" sz="2400" b="1" dirty="0" smtClean="0"/>
            </a:br>
            <a:r>
              <a:rPr lang="en-US" sz="2400" b="1" dirty="0" smtClean="0"/>
              <a:t>3450 R²/f²</a:t>
            </a:r>
          </a:p>
          <a:p>
            <a:pPr lvl="1"/>
            <a:r>
              <a:rPr lang="en-US" sz="2000" b="1" dirty="0" smtClean="0"/>
              <a:t>R is the closest distance in meters, f is frequency in </a:t>
            </a:r>
            <a:r>
              <a:rPr lang="en-US" sz="2000" b="1" dirty="0" err="1" smtClean="0"/>
              <a:t>mHz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With 50 feet of slant distance at 14 </a:t>
            </a:r>
            <a:r>
              <a:rPr lang="en-US" sz="2000" b="1" dirty="0" err="1" smtClean="0"/>
              <a:t>mHz</a:t>
            </a:r>
            <a:r>
              <a:rPr lang="en-US" sz="2000" b="1" dirty="0" smtClean="0"/>
              <a:t>, the exception allows as much as 4000 W ERP</a:t>
            </a:r>
          </a:p>
          <a:p>
            <a:pPr lvl="1"/>
            <a:r>
              <a:rPr lang="en-US" sz="2000" b="1" dirty="0" smtClean="0"/>
              <a:t>But with 15 feet of slant distance at 30 </a:t>
            </a:r>
            <a:r>
              <a:rPr lang="en-US" sz="2000" b="1" dirty="0" err="1" smtClean="0"/>
              <a:t>mHz</a:t>
            </a:r>
            <a:r>
              <a:rPr lang="en-US" sz="2000" b="1" dirty="0" smtClean="0"/>
              <a:t>, the exception allows only as much as 100 W ERP</a:t>
            </a:r>
          </a:p>
          <a:p>
            <a:r>
              <a:rPr lang="en-US" sz="2400" b="1" dirty="0" smtClean="0"/>
              <a:t>ERP includes antenna gain (relative to 0 </a:t>
            </a:r>
            <a:r>
              <a:rPr lang="en-US" sz="2400" b="1" dirty="0" err="1" smtClean="0"/>
              <a:t>dBd</a:t>
            </a:r>
            <a:r>
              <a:rPr lang="en-US" sz="2400" b="1" dirty="0" smtClean="0"/>
              <a:t>, in this formula) and feed line losses</a:t>
            </a:r>
          </a:p>
          <a:p>
            <a:pPr lvl="1"/>
            <a:r>
              <a:rPr lang="en-US" sz="2000" b="1" dirty="0" smtClean="0"/>
              <a:t>It’s easy to exceed 4000 W ERP with a legal-limit amplifier, a directional antenna, and high-quality </a:t>
            </a:r>
            <a:r>
              <a:rPr lang="en-US" sz="2000" b="1" dirty="0" err="1" smtClean="0"/>
              <a:t>feedline</a:t>
            </a:r>
            <a:endParaRPr lang="en-US" sz="2000" b="1" dirty="0" smtClean="0"/>
          </a:p>
          <a:p>
            <a:pPr lvl="1"/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 but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HF exception does not apply in the reactive near-field</a:t>
            </a:r>
          </a:p>
          <a:p>
            <a:pPr lvl="1"/>
            <a:r>
              <a:rPr lang="en-US" sz="2000" b="1" dirty="0" smtClean="0"/>
              <a:t>At 160 meters, the reactive near-field extends  87 feet</a:t>
            </a:r>
          </a:p>
          <a:p>
            <a:pPr lvl="1"/>
            <a:r>
              <a:rPr lang="en-US" sz="2000" b="1" dirty="0" smtClean="0"/>
              <a:t>At 10 meters, the reactive near-field extends only 6 feet</a:t>
            </a:r>
          </a:p>
          <a:p>
            <a:r>
              <a:rPr lang="en-US" sz="2400" b="1" dirty="0" smtClean="0"/>
              <a:t>You must perform an RF evaluation if the exception does not apply because either</a:t>
            </a:r>
          </a:p>
          <a:p>
            <a:pPr lvl="1"/>
            <a:r>
              <a:rPr lang="en-US" sz="2000" b="1" u="sng" dirty="0" smtClean="0"/>
              <a:t>Anyone </a:t>
            </a:r>
            <a:r>
              <a:rPr lang="en-US" sz="2000" b="1" dirty="0" smtClean="0"/>
              <a:t>(controlled or uncontrolled) is within the reactive near-field, or</a:t>
            </a:r>
          </a:p>
          <a:p>
            <a:pPr lvl="1"/>
            <a:r>
              <a:rPr lang="en-US" sz="2000" b="1" dirty="0" smtClean="0"/>
              <a:t>ERP at the distance you’re concerned about is higher than the 3450 R²/ f² formula allows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VHF (30-300 </a:t>
            </a:r>
            <a:r>
              <a:rPr lang="en-US" dirty="0" err="1" smtClean="0"/>
              <a:t>mHz</a:t>
            </a:r>
            <a:r>
              <a:rPr lang="en-US" dirty="0" smtClean="0"/>
              <a:t>)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1" y="1775191"/>
            <a:ext cx="8386549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RF evaluation may not be needed if ERP is less than 3.83 R²</a:t>
            </a:r>
          </a:p>
          <a:p>
            <a:pPr lvl="1"/>
            <a:r>
              <a:rPr lang="en-US" sz="2000" b="1" dirty="0" smtClean="0"/>
              <a:t>R is the closest distance in meters (frequency does not matter)</a:t>
            </a:r>
          </a:p>
          <a:p>
            <a:pPr lvl="1"/>
            <a:r>
              <a:rPr lang="en-US" sz="2000" b="1" dirty="0" smtClean="0"/>
              <a:t>With 50 feet of slant distance, the exception allows as much as 900 W ERP</a:t>
            </a:r>
          </a:p>
          <a:p>
            <a:pPr lvl="1"/>
            <a:r>
              <a:rPr lang="en-US" sz="2000" b="1" dirty="0" smtClean="0"/>
              <a:t>But with 15 feet of slant distance, the exception allows only as much as 80 W ERP</a:t>
            </a:r>
          </a:p>
          <a:p>
            <a:r>
              <a:rPr lang="en-US" sz="2400" b="1" dirty="0" smtClean="0"/>
              <a:t>An amplifier or a high-gain antenna is even more likely to put you over the formula’s maximum ERP than at HF</a:t>
            </a:r>
          </a:p>
          <a:p>
            <a:r>
              <a:rPr lang="en-US" sz="2400" b="1" dirty="0" smtClean="0"/>
              <a:t>Good news is, reactive near field at VHF is short</a:t>
            </a:r>
          </a:p>
          <a:p>
            <a:pPr lvl="1"/>
            <a:r>
              <a:rPr lang="en-US" sz="2000" b="1" dirty="0" smtClean="0"/>
              <a:t>3 feet at 50 </a:t>
            </a:r>
            <a:r>
              <a:rPr lang="en-US" sz="2000" b="1" dirty="0" err="1" smtClean="0"/>
              <a:t>mHz</a:t>
            </a:r>
            <a:r>
              <a:rPr lang="en-US" sz="2000" b="1" dirty="0" smtClean="0"/>
              <a:t>, 1 foot at 144 </a:t>
            </a:r>
            <a:r>
              <a:rPr lang="en-US" sz="2000" b="1" dirty="0" err="1" smtClean="0"/>
              <a:t>mHz</a:t>
            </a:r>
            <a:endParaRPr lang="en-US" sz="2000" b="1" dirty="0" smtClean="0"/>
          </a:p>
          <a:p>
            <a:r>
              <a:rPr lang="en-US" sz="2400" b="1" dirty="0" smtClean="0"/>
              <a:t>Bad news is, the FCC’s baseline 20 cm requirement for SAR trumps the ham VHF exception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UHF (&gt;300 </a:t>
            </a:r>
            <a:r>
              <a:rPr lang="en-US" dirty="0" err="1" smtClean="0"/>
              <a:t>mHz</a:t>
            </a:r>
            <a:r>
              <a:rPr lang="en-US" dirty="0" smtClean="0"/>
              <a:t>)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If the antenna is more than 40 cm away, the formula for maximum ERP in watts is 0.0128 R² f</a:t>
            </a:r>
          </a:p>
          <a:p>
            <a:pPr lvl="1"/>
            <a:r>
              <a:rPr lang="en-US" sz="2000" b="1" dirty="0" smtClean="0"/>
              <a:t>R is closest distance in meters, f is frequency in </a:t>
            </a:r>
            <a:r>
              <a:rPr lang="en-US" sz="2000" b="1" dirty="0" err="1" smtClean="0"/>
              <a:t>mHz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With 50 feet of slant distance at 440 </a:t>
            </a:r>
            <a:r>
              <a:rPr lang="en-US" sz="2000" b="1" dirty="0" err="1" smtClean="0"/>
              <a:t>mHz</a:t>
            </a:r>
            <a:r>
              <a:rPr lang="en-US" sz="2000" b="1" dirty="0" smtClean="0"/>
              <a:t>, the exception allows as much as 1200 W ERP</a:t>
            </a:r>
          </a:p>
          <a:p>
            <a:r>
              <a:rPr lang="en-US" sz="2400" b="1" dirty="0" smtClean="0"/>
              <a:t>If the antenna is 20-40 cm away, the formula is 2.04 f</a:t>
            </a:r>
          </a:p>
          <a:p>
            <a:pPr lvl="1"/>
            <a:r>
              <a:rPr lang="en-US" sz="2000" b="1" dirty="0" smtClean="0"/>
              <a:t>f is frequency in </a:t>
            </a:r>
            <a:r>
              <a:rPr lang="en-US" sz="2000" b="1" dirty="0" err="1" smtClean="0"/>
              <a:t>gHz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At 440 </a:t>
            </a:r>
            <a:r>
              <a:rPr lang="en-US" sz="2000" b="1" dirty="0" err="1" smtClean="0"/>
              <a:t>mHz</a:t>
            </a:r>
            <a:r>
              <a:rPr lang="en-US" sz="2000" b="1" dirty="0" smtClean="0"/>
              <a:t>, the exception allows as much as 0.9 W ERP</a:t>
            </a:r>
          </a:p>
          <a:p>
            <a:r>
              <a:rPr lang="en-US" sz="2400" b="1" dirty="0" smtClean="0"/>
              <a:t>If the antenna is less than 20 cm away, there is a specific UHF-only exception from doing SAR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I can’t claim an exception?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84915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Perform an RF evaluation, as long as you’re in the clear on short-range SAR</a:t>
            </a:r>
          </a:p>
          <a:p>
            <a:pPr lvl="1"/>
            <a:r>
              <a:rPr lang="en-US" sz="2000" b="1" dirty="0" smtClean="0"/>
              <a:t>Online calculator</a:t>
            </a:r>
          </a:p>
          <a:p>
            <a:pPr lvl="1"/>
            <a:r>
              <a:rPr lang="en-US" sz="2000" b="1" dirty="0" smtClean="0"/>
              <a:t>Modeling with EZNEC (take note, users of unusual antennas)</a:t>
            </a:r>
          </a:p>
          <a:p>
            <a:pPr lvl="1"/>
            <a:r>
              <a:rPr lang="en-US" sz="2000" b="1" dirty="0" smtClean="0"/>
              <a:t>Actual measurements (impractical for almost all hams)</a:t>
            </a:r>
          </a:p>
          <a:p>
            <a:r>
              <a:rPr lang="en-US" sz="2400" b="1" dirty="0" smtClean="0"/>
              <a:t>There are many online calculators, but last week the ARRL gave us </a:t>
            </a:r>
            <a:r>
              <a:rPr lang="en-US" sz="2400" b="1" dirty="0" smtClean="0">
                <a:hlinkClick r:id="rId2"/>
              </a:rPr>
              <a:t>http://arrl.org/rf-exposure-calculator</a:t>
            </a:r>
            <a:r>
              <a:rPr lang="en-US" sz="2400" b="1" dirty="0" smtClean="0"/>
              <a:t> </a:t>
            </a:r>
          </a:p>
          <a:p>
            <a:pPr lvl="1"/>
            <a:r>
              <a:rPr lang="en-US" sz="1800" b="1" dirty="0" smtClean="0"/>
              <a:t>Inputs: power at antenna, mode, duty cycle, frequency, antenna gain</a:t>
            </a:r>
          </a:p>
          <a:p>
            <a:pPr lvl="1"/>
            <a:r>
              <a:rPr lang="en-US" sz="1800" b="1" dirty="0" smtClean="0"/>
              <a:t>Outputs: minimum safe distance for controlled persons, minimum safe distance for uncontrolled persons</a:t>
            </a:r>
          </a:p>
          <a:p>
            <a:r>
              <a:rPr lang="en-US" sz="2400" b="1" dirty="0" smtClean="0"/>
              <a:t>Do this repeatedly to cover all combinations of bands, modes, radios, and antennas that you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people are too close?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423250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Increase the height AGL of your antenna</a:t>
            </a:r>
          </a:p>
          <a:p>
            <a:r>
              <a:rPr lang="en-US" sz="2400" b="1" dirty="0" smtClean="0"/>
              <a:t>Relocate your antenna</a:t>
            </a:r>
          </a:p>
          <a:p>
            <a:r>
              <a:rPr lang="en-US" sz="2400" b="1" dirty="0" smtClean="0"/>
              <a:t>For a steerable antenna, don’t use certain azimuths</a:t>
            </a:r>
          </a:p>
          <a:p>
            <a:r>
              <a:rPr lang="en-US" sz="2400" b="1" dirty="0" smtClean="0"/>
              <a:t>Use antenna(s) that null the objectionable azimuths</a:t>
            </a:r>
          </a:p>
          <a:p>
            <a:r>
              <a:rPr lang="en-US" sz="2400" b="1" dirty="0" smtClean="0"/>
              <a:t>Decrease transmit power</a:t>
            </a:r>
          </a:p>
          <a:p>
            <a:r>
              <a:rPr lang="en-US" sz="2400" b="1" dirty="0" smtClean="0"/>
              <a:t>Decrease antenna gain</a:t>
            </a:r>
          </a:p>
          <a:p>
            <a:r>
              <a:rPr lang="en-US" sz="2400" b="1" dirty="0" smtClean="0"/>
              <a:t>Decrease duty cycle</a:t>
            </a:r>
          </a:p>
          <a:p>
            <a:r>
              <a:rPr lang="en-US" sz="2400" b="1" dirty="0" smtClean="0"/>
              <a:t>Quit operating on certain bands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ideas…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423250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If the problem is only with uncontrolled persons who come and go, don’t operate when they are nearby</a:t>
            </a:r>
          </a:p>
          <a:p>
            <a:r>
              <a:rPr lang="en-US" sz="2400" b="1" dirty="0" smtClean="0"/>
              <a:t>Keep people away with fences, ropes, signs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170" name="Picture 2" descr="Image 1 - OSHA WARNING Sign - Rf Microwave Energy Controlled Area | �Made in the U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3367" y="3316406"/>
            <a:ext cx="2920621" cy="29206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up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Is RF dangerous?</a:t>
            </a:r>
          </a:p>
          <a:p>
            <a:pPr lvl="1"/>
            <a:r>
              <a:rPr lang="en-US" sz="2000" b="1" dirty="0" smtClean="0"/>
              <a:t>Remember, we’re taking about radiated RF, not conducted RF</a:t>
            </a:r>
          </a:p>
          <a:p>
            <a:pPr lvl="1"/>
            <a:r>
              <a:rPr lang="en-US" sz="2000" b="1" dirty="0" smtClean="0"/>
              <a:t>Sometimes</a:t>
            </a:r>
          </a:p>
          <a:p>
            <a:r>
              <a:rPr lang="en-US" sz="2400" b="1" dirty="0" smtClean="0"/>
              <a:t>Is this something new at the FCC?</a:t>
            </a:r>
          </a:p>
          <a:p>
            <a:pPr lvl="1"/>
            <a:r>
              <a:rPr lang="en-US" sz="2000" b="1" dirty="0" smtClean="0"/>
              <a:t>No, this has been in progress for years</a:t>
            </a:r>
          </a:p>
          <a:p>
            <a:pPr lvl="1"/>
            <a:r>
              <a:rPr lang="en-US" sz="2000" b="1" dirty="0" smtClean="0"/>
              <a:t>1998, 2013, 2020, …</a:t>
            </a:r>
          </a:p>
          <a:p>
            <a:r>
              <a:rPr lang="en-US" sz="2400" b="1" dirty="0" smtClean="0"/>
              <a:t>Is the FCC over-reacting to crazies?</a:t>
            </a:r>
          </a:p>
          <a:p>
            <a:pPr lvl="1"/>
            <a:r>
              <a:rPr lang="en-US" sz="2000" b="1" dirty="0" smtClean="0"/>
              <a:t>FCC did not change any of the exposure limits</a:t>
            </a:r>
          </a:p>
          <a:p>
            <a:r>
              <a:rPr lang="en-US" sz="2400" b="1" dirty="0" smtClean="0"/>
              <a:t>Is the FCC picking on hams?	</a:t>
            </a:r>
          </a:p>
          <a:p>
            <a:pPr lvl="1"/>
            <a:r>
              <a:rPr lang="en-US" sz="2000" b="1" dirty="0" smtClean="0"/>
              <a:t>No, the FCC also changed the rules for  ISM, Public Mobile,  Satellite, AM/FM/TV Broadcast, FRS/GMRS/MURS/CB, </a:t>
            </a:r>
            <a:br>
              <a:rPr lang="en-US" sz="2000" b="1" dirty="0" smtClean="0"/>
            </a:br>
            <a:r>
              <a:rPr lang="en-US" sz="2000" b="1" dirty="0" smtClean="0"/>
              <a:t>and Private Mobile </a:t>
            </a:r>
          </a:p>
          <a:p>
            <a:pPr lvl="1"/>
            <a:r>
              <a:rPr lang="en-US" sz="2000" b="1" dirty="0" smtClean="0"/>
              <a:t>FCC provides new “exceptions” to simplify lives of many hams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2 meter 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423250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As far as I know, no ham HT has ever been tested for SAR</a:t>
            </a:r>
          </a:p>
          <a:p>
            <a:pPr lvl="1"/>
            <a:r>
              <a:rPr lang="en-US" sz="2000" b="1" dirty="0" smtClean="0"/>
              <a:t>However, similar HTs for other services (e.g. private mobile) have been tested for SAR</a:t>
            </a:r>
          </a:p>
          <a:p>
            <a:pPr lvl="1"/>
            <a:r>
              <a:rPr lang="en-US" sz="2000" b="1" dirty="0" smtClean="0"/>
              <a:t>Any testing that has been done, or will be done, uses the antenna(s) provided by the manufacturer</a:t>
            </a:r>
          </a:p>
          <a:p>
            <a:pPr lvl="1"/>
            <a:r>
              <a:rPr lang="en-US" sz="2000" b="1" dirty="0" smtClean="0"/>
              <a:t>So, beware of after-market antennas</a:t>
            </a:r>
          </a:p>
          <a:p>
            <a:r>
              <a:rPr lang="en-US" sz="2400" b="1" dirty="0" smtClean="0"/>
              <a:t>Remains to be seen how the suppliers of ham HTs will respond</a:t>
            </a:r>
            <a:endParaRPr lang="en-US" sz="20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HTs manufactured prior to May 3, 2021 are grandfathered-in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573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New RF rules apply to</a:t>
            </a:r>
          </a:p>
          <a:p>
            <a:pPr lvl="1"/>
            <a:r>
              <a:rPr lang="en-US" sz="2000" b="1" dirty="0" smtClean="0"/>
              <a:t>Field Day</a:t>
            </a:r>
          </a:p>
          <a:p>
            <a:pPr lvl="1"/>
            <a:r>
              <a:rPr lang="en-US" sz="2000" b="1" dirty="0" smtClean="0"/>
              <a:t>Demonstration and GOTA stations at </a:t>
            </a:r>
            <a:r>
              <a:rPr lang="en-US" sz="2000" b="1" dirty="0" err="1" smtClean="0"/>
              <a:t>hamfests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Temporary foxhunt, contesting, and QSO Party stations (e.g. FM13 at Fort Fisher)</a:t>
            </a:r>
          </a:p>
          <a:p>
            <a:pPr lvl="1"/>
            <a:r>
              <a:rPr lang="en-US" sz="2000" b="1" dirty="0" smtClean="0"/>
              <a:t>DX expeditions at sites under U.S. jurisdiction </a:t>
            </a:r>
          </a:p>
          <a:p>
            <a:pPr lvl="1"/>
            <a:r>
              <a:rPr lang="en-US" sz="2000" b="1" dirty="0" smtClean="0"/>
              <a:t>QRP</a:t>
            </a:r>
          </a:p>
          <a:p>
            <a:r>
              <a:rPr lang="en-US" sz="2400" b="1" dirty="0" smtClean="0"/>
              <a:t>Keep records of the analysis of your station</a:t>
            </a:r>
          </a:p>
          <a:p>
            <a:r>
              <a:rPr lang="en-US" sz="2400" b="1" dirty="0" smtClean="0"/>
              <a:t>Do not submit to FCC, but must show the analysis to the FCC upon </a:t>
            </a:r>
            <a:r>
              <a:rPr lang="en-US" sz="2400" b="1" smtClean="0"/>
              <a:t>their </a:t>
            </a:r>
            <a:r>
              <a:rPr lang="en-US" sz="2400" b="1" smtClean="0"/>
              <a:t>request</a:t>
            </a:r>
            <a:endParaRPr lang="en-US" sz="2400" b="1" dirty="0" smtClean="0"/>
          </a:p>
          <a:p>
            <a:pPr lvl="1"/>
            <a:r>
              <a:rPr lang="en-US" sz="2000" b="1" dirty="0" smtClean="0"/>
              <a:t>Neighbor concerned about RF exposure or simply just irritated by the sight of your antennas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7731"/>
            <a:ext cx="8229600" cy="498143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Beware of material prior </a:t>
            </a:r>
            <a:r>
              <a:rPr lang="en-US" sz="2400" b="1" smtClean="0"/>
              <a:t>to May 2021</a:t>
            </a:r>
            <a:endParaRPr lang="en-US" sz="2400" b="1" dirty="0" smtClean="0"/>
          </a:p>
          <a:p>
            <a:r>
              <a:rPr lang="en-US" sz="2400" b="1" dirty="0" smtClean="0"/>
              <a:t>ARRL FAQ</a:t>
            </a:r>
          </a:p>
          <a:p>
            <a:pPr lvl="1"/>
            <a:r>
              <a:rPr lang="en-US" sz="2000" b="1" dirty="0" smtClean="0">
                <a:hlinkClick r:id="rId2"/>
              </a:rPr>
              <a:t>http://www.arrl.org/files/file/Technology/RFsafetyCommittee/RFXFAQ.pdf</a:t>
            </a:r>
            <a:r>
              <a:rPr lang="en-US" sz="2000" b="1" dirty="0" smtClean="0"/>
              <a:t> </a:t>
            </a:r>
          </a:p>
          <a:p>
            <a:r>
              <a:rPr lang="en-US" sz="2400" b="1" dirty="0" smtClean="0"/>
              <a:t>Video by N9GL at </a:t>
            </a:r>
            <a:r>
              <a:rPr lang="en-US" sz="2400" b="1" dirty="0" smtClean="0">
                <a:hlinkClick r:id="rId3"/>
              </a:rPr>
              <a:t>https://vimeo.com/540342124</a:t>
            </a:r>
            <a:r>
              <a:rPr lang="en-US" sz="2400" b="1" dirty="0" smtClean="0"/>
              <a:t> </a:t>
            </a:r>
            <a:endParaRPr lang="en-US" sz="2000" b="1" dirty="0" smtClean="0"/>
          </a:p>
          <a:p>
            <a:r>
              <a:rPr lang="en-US" sz="2400" b="1" dirty="0" smtClean="0"/>
              <a:t>An ARRL book from 1998, </a:t>
            </a:r>
            <a:r>
              <a:rPr lang="en-US" sz="2400" b="1" dirty="0" smtClean="0">
                <a:hlinkClick r:id="rId4"/>
              </a:rPr>
              <a:t>http://www.arrl.org/files/file/Technology/RFsafetyCommittee/RF%20Exposure%20and%20You.pdf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FCC OET Bulletin 65, August 1997</a:t>
            </a:r>
          </a:p>
          <a:p>
            <a:pPr lvl="1"/>
            <a:r>
              <a:rPr lang="en-US" sz="2000" b="1" dirty="0" smtClean="0">
                <a:hlinkClick r:id="rId5"/>
              </a:rPr>
              <a:t>https://transition.fcc.gov/Bureaus/Engineering_Technology/Documents/bulletins/oet65/oet65.pdf</a:t>
            </a:r>
            <a:r>
              <a:rPr lang="en-US" sz="2000" b="1" dirty="0" smtClean="0"/>
              <a:t> and  Supplement B for Radio Amateurs</a:t>
            </a:r>
          </a:p>
          <a:p>
            <a:pPr lvl="1"/>
            <a:r>
              <a:rPr lang="en-US" sz="2000" b="1" dirty="0" smtClean="0"/>
              <a:t>Fred Maia, W5YI (SK) was a contributor</a:t>
            </a:r>
          </a:p>
          <a:p>
            <a:endParaRPr lang="en-US" sz="2400" b="1" dirty="0" smtClean="0"/>
          </a:p>
          <a:p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73" y="1051656"/>
            <a:ext cx="8789157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 learning opportunity</a:t>
            </a:r>
            <a:br>
              <a:rPr lang="en-US" b="1" dirty="0" smtClean="0"/>
            </a:br>
            <a:r>
              <a:rPr lang="en-US" b="1" dirty="0" smtClean="0"/>
              <a:t>Operate responsibly and legally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73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695" y="4968336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Chuck Till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k4rgn at arrl.net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25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questions up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Why aren’t all the details in Part 97?</a:t>
            </a:r>
          </a:p>
          <a:p>
            <a:pPr lvl="1"/>
            <a:r>
              <a:rPr lang="en-US" sz="2000" b="1" dirty="0" smtClean="0"/>
              <a:t>Hams must obey all the FCC Rules, not merely Part 97</a:t>
            </a:r>
          </a:p>
          <a:p>
            <a:pPr lvl="1"/>
            <a:r>
              <a:rPr lang="en-US" sz="2000" b="1" dirty="0" smtClean="0"/>
              <a:t>Part 97 does refer to the other relevant Parts</a:t>
            </a:r>
            <a:endParaRPr lang="en-US" sz="2400" b="1" dirty="0" smtClean="0"/>
          </a:p>
          <a:p>
            <a:r>
              <a:rPr lang="en-US" sz="2400" b="1" dirty="0" smtClean="0"/>
              <a:t>Is the ARRL involved with the FCC on this?</a:t>
            </a:r>
          </a:p>
          <a:p>
            <a:pPr lvl="1"/>
            <a:r>
              <a:rPr lang="en-US" sz="2000" b="1" dirty="0" smtClean="0"/>
              <a:t>N9GL (PhD in EE, also PE) is Chair of the ARRL Safety Committee and on the FCC Technological Advisory Council</a:t>
            </a:r>
          </a:p>
          <a:p>
            <a:r>
              <a:rPr lang="en-US" sz="2400" b="1" dirty="0" smtClean="0"/>
              <a:t>Isn’t this as simple as running an online RF calculator?</a:t>
            </a:r>
          </a:p>
          <a:p>
            <a:pPr lvl="1"/>
            <a:r>
              <a:rPr lang="en-US" sz="2000" b="1" dirty="0" smtClean="0"/>
              <a:t>Not in all cases</a:t>
            </a:r>
          </a:p>
          <a:p>
            <a:pPr lvl="1"/>
            <a:r>
              <a:rPr lang="en-US" sz="2000" b="1" dirty="0" smtClean="0"/>
              <a:t>On the other hand, an online calculator might not even be necessary</a:t>
            </a:r>
          </a:p>
          <a:p>
            <a:r>
              <a:rPr lang="en-US" sz="2400" b="1" dirty="0" smtClean="0"/>
              <a:t>Can’t I just ignore this?</a:t>
            </a:r>
          </a:p>
          <a:p>
            <a:pPr lvl="1"/>
            <a:r>
              <a:rPr lang="en-US" sz="2000" b="1" dirty="0" smtClean="0"/>
              <a:t>Not if you value the safety of your family, neighbors, and yourself </a:t>
            </a:r>
          </a:p>
          <a:p>
            <a:pPr lvl="1"/>
            <a:r>
              <a:rPr lang="en-US" sz="2000" b="1" dirty="0" smtClean="0"/>
              <a:t>Not if you want to operate legally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close attention if…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You have an antenna that is</a:t>
            </a:r>
          </a:p>
          <a:p>
            <a:pPr lvl="1"/>
            <a:r>
              <a:rPr lang="en-US" sz="2000" b="1" dirty="0" smtClean="0"/>
              <a:t>Inside or close to your home</a:t>
            </a:r>
          </a:p>
          <a:p>
            <a:pPr lvl="1"/>
            <a:r>
              <a:rPr lang="en-US" sz="2000" b="1" dirty="0" smtClean="0"/>
              <a:t>Close to a neighbor’s yard or house, a sidewalk, or a street</a:t>
            </a:r>
          </a:p>
          <a:p>
            <a:r>
              <a:rPr lang="en-US" sz="2400" b="1" dirty="0" smtClean="0"/>
              <a:t>You are a QRO operator</a:t>
            </a:r>
          </a:p>
          <a:p>
            <a:r>
              <a:rPr lang="en-US" sz="2400" b="1" dirty="0" smtClean="0"/>
              <a:t>You use a high-gain antenna</a:t>
            </a:r>
          </a:p>
          <a:p>
            <a:r>
              <a:rPr lang="en-US" sz="2400" b="1" dirty="0" smtClean="0"/>
              <a:t>You operate on 10m or 6m</a:t>
            </a:r>
          </a:p>
          <a:p>
            <a:r>
              <a:rPr lang="en-US" sz="2400" b="1" dirty="0" smtClean="0"/>
              <a:t>You set up temporary stations, such as for Field Day</a:t>
            </a:r>
          </a:p>
          <a:p>
            <a:r>
              <a:rPr lang="en-US" sz="2400" b="1" dirty="0" smtClean="0"/>
              <a:t>You own an HT for 2m</a:t>
            </a:r>
          </a:p>
          <a:p>
            <a:pPr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b="1" i="1" dirty="0" smtClean="0">
                <a:solidFill>
                  <a:srgbClr val="7030A0"/>
                </a:solidFill>
                <a:latin typeface="+mj-lt"/>
              </a:rPr>
              <a:t>Don’t most hams fall into</a:t>
            </a:r>
            <a:br>
              <a:rPr lang="en-US" b="1" i="1" dirty="0" smtClean="0">
                <a:solidFill>
                  <a:srgbClr val="7030A0"/>
                </a:solidFill>
                <a:latin typeface="+mj-lt"/>
              </a:rPr>
            </a:br>
            <a:r>
              <a:rPr lang="en-US" b="1" i="1" dirty="0" smtClean="0">
                <a:solidFill>
                  <a:srgbClr val="7030A0"/>
                </a:solidFill>
                <a:latin typeface="+mj-lt"/>
              </a:rPr>
              <a:t>at least one of these categories?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85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FCC eliminated the unique and very lenient treatment that hams enjoyed with respect to RF safety </a:t>
            </a:r>
          </a:p>
          <a:p>
            <a:r>
              <a:rPr lang="en-US" sz="2400" b="1" dirty="0" smtClean="0"/>
              <a:t>FCC allowed 24 months (May 3, 2023) for ham stations to come into compliance</a:t>
            </a:r>
          </a:p>
          <a:p>
            <a:pPr lvl="1"/>
            <a:r>
              <a:rPr lang="en-US" sz="2000" b="1" dirty="0" smtClean="0"/>
              <a:t>Except that new or changed stations must comply immediately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Specific Absorption Rate (SAR) is the governing metric between 100 kHz and 6 GHz</a:t>
            </a:r>
          </a:p>
          <a:p>
            <a:pPr lvl="1"/>
            <a:r>
              <a:rPr lang="en-US" sz="2000" b="1" dirty="0" smtClean="0"/>
              <a:t>the rate at which energy is absorbed per unit mass by a human body when exposed to RF, measured in W/kg</a:t>
            </a:r>
          </a:p>
          <a:p>
            <a:pPr lvl="1"/>
            <a:r>
              <a:rPr lang="en-US" sz="2000" b="1" dirty="0" smtClean="0"/>
              <a:t>depends heavily on the geometry of the part of the body that is exposed to RF and on the exact location and geometry of the RF source</a:t>
            </a:r>
          </a:p>
          <a:p>
            <a:pPr lvl="1"/>
            <a:r>
              <a:rPr lang="en-US" sz="2000" b="1" dirty="0" smtClean="0"/>
              <a:t>FCC requires that mobile phones not exceed 1.6 W/kg, measured in the volume of 1 g of tissue that is absorbing the most RF</a:t>
            </a:r>
          </a:p>
          <a:p>
            <a:r>
              <a:rPr lang="en-US" sz="2400" b="1" dirty="0" smtClean="0"/>
              <a:t>Distinctions between</a:t>
            </a:r>
          </a:p>
          <a:p>
            <a:pPr lvl="1"/>
            <a:r>
              <a:rPr lang="en-US" sz="2000" b="1" dirty="0" smtClean="0"/>
              <a:t>“occupational/controlled”  persons (hams and their families)</a:t>
            </a:r>
          </a:p>
          <a:p>
            <a:pPr lvl="1"/>
            <a:r>
              <a:rPr lang="en-US" sz="2000" b="1" dirty="0" smtClean="0"/>
              <a:t>“general population/uncontrolled” persons (neighbors and passers-by)</a:t>
            </a:r>
          </a:p>
          <a:p>
            <a:pPr lvl="1"/>
            <a:r>
              <a:rPr lang="en-US" sz="2000" b="1" dirty="0" smtClean="0"/>
              <a:t>Higher allowable exposures for 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ERP</a:t>
            </a:r>
          </a:p>
          <a:p>
            <a:pPr lvl="1"/>
            <a:r>
              <a:rPr lang="en-US" sz="2000" b="1" dirty="0" smtClean="0"/>
              <a:t>Effective Radiated Power (or Equivalent Radiated Power)</a:t>
            </a:r>
          </a:p>
          <a:p>
            <a:pPr lvl="1"/>
            <a:r>
              <a:rPr lang="en-US" sz="2000" b="1" dirty="0" smtClean="0"/>
              <a:t>In short, how to measure the combination of a transmitter and the ability of an antenna to direct power toward a given direction</a:t>
            </a:r>
          </a:p>
          <a:p>
            <a:pPr lvl="1"/>
            <a:r>
              <a:rPr lang="en-US" sz="2000" b="1" dirty="0" smtClean="0"/>
              <a:t>Power in watts that would have to be radiated by a half-wave dipole antenna to give the same radiation intensity (power flux density in W/m²) as the actual source antenna at a distant receiver located in the direction of the antenna's strongest beam (main lobe)</a:t>
            </a:r>
          </a:p>
          <a:p>
            <a:pPr lvl="1"/>
            <a:r>
              <a:rPr lang="en-US" sz="2000" b="1" dirty="0" smtClean="0"/>
              <a:t>Related to, but not the same as, EIRP (“I” for isotropic)</a:t>
            </a:r>
          </a:p>
          <a:p>
            <a:pPr lvl="1"/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more terminology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 descr="CQ6M4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510" y="1651349"/>
            <a:ext cx="1391376" cy="928048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>
            <a:off x="5377208" y="2129023"/>
            <a:ext cx="2893325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3464" y="1692294"/>
            <a:ext cx="20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Far Field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17864" y="2117647"/>
            <a:ext cx="2893325" cy="0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34120" y="1680918"/>
            <a:ext cx="20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Near Field</a:t>
            </a:r>
            <a:endParaRPr lang="en-US" b="1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709082" y="2258658"/>
            <a:ext cx="464029" cy="914397"/>
          </a:xfrm>
          <a:prstGeom prst="leftBrac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4109122" y="1832169"/>
            <a:ext cx="464029" cy="1771917"/>
          </a:xfrm>
          <a:prstGeom prst="leftBrac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21976" y="3020694"/>
            <a:ext cx="2060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Reactive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l-GR" b="1" dirty="0" smtClean="0"/>
              <a:t>λ</a:t>
            </a:r>
            <a:r>
              <a:rPr lang="en-US" b="1" dirty="0" smtClean="0"/>
              <a:t>/6)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316344" y="3022966"/>
            <a:ext cx="20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Radiating</a:t>
            </a:r>
            <a:endParaRPr lang="en-US" b="1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3699560"/>
            <a:ext cx="8229600" cy="275586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In the Far Field, we can treat EM radiation like plane waves</a:t>
            </a:r>
            <a:endParaRPr lang="en-US" sz="2000" b="1" dirty="0" smtClean="0"/>
          </a:p>
          <a:p>
            <a:r>
              <a:rPr lang="en-US" sz="2400" b="1" dirty="0" smtClean="0"/>
              <a:t>But in the Reactive Near Field, things are complex</a:t>
            </a:r>
          </a:p>
          <a:p>
            <a:pPr lvl="1"/>
            <a:r>
              <a:rPr lang="en-US" sz="2000" b="1" dirty="0" smtClean="0"/>
              <a:t>hot spots</a:t>
            </a:r>
          </a:p>
          <a:p>
            <a:pPr lvl="1"/>
            <a:r>
              <a:rPr lang="en-US" sz="2000" b="1" dirty="0" smtClean="0"/>
              <a:t>effects of nearby objects</a:t>
            </a:r>
          </a:p>
        </p:txBody>
      </p:sp>
      <p:pic>
        <p:nvPicPr>
          <p:cNvPr id="1028" name="Picture 4" descr="https://upload.wikimedia.org/wikipedia/commons/thumb/5/5d/FarNearFields-USP-4998112-1.svg/1920px-FarNearFields-USP-4998112-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9862" y="5125686"/>
            <a:ext cx="2279176" cy="11278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8279672" y="1790102"/>
            <a:ext cx="332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∞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more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247"/>
            <a:ext cx="8229600" cy="48990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Maximum Permissible Exposure (MPE) calculations can often substitute for SAR </a:t>
            </a:r>
          </a:p>
          <a:p>
            <a:r>
              <a:rPr lang="en-US" sz="2400" b="1" dirty="0" smtClean="0"/>
              <a:t>MPE is a far-field calculation, much easier to deal with than SAR</a:t>
            </a:r>
          </a:p>
          <a:p>
            <a:r>
              <a:rPr lang="en-US" sz="2400" b="1" dirty="0" smtClean="0"/>
              <a:t>Online calculators for hams are almost always MPE-based </a:t>
            </a:r>
          </a:p>
          <a:p>
            <a:pPr lvl="1"/>
            <a:r>
              <a:rPr lang="en-US" sz="2000" b="1" dirty="0" smtClean="0"/>
              <a:t>Usually overstate exposure in the near-field</a:t>
            </a:r>
          </a:p>
          <a:p>
            <a:pPr lvl="1"/>
            <a:r>
              <a:rPr lang="en-US" sz="2000" b="1" dirty="0" smtClean="0"/>
              <a:t>Caveat per N9GL: “The only concern of underestimating the exposure with the far-field equation in the near-field occurs with complex antennas, such as small loops and multi element </a:t>
            </a:r>
            <a:r>
              <a:rPr lang="en-US" sz="2000" b="1" dirty="0" err="1" smtClean="0"/>
              <a:t>Yagis</a:t>
            </a:r>
            <a:r>
              <a:rPr lang="en-US" sz="2000" b="1" dirty="0" smtClean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0BB336-4C93-4726-BC8D-61B6D439A4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4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4687</TotalTime>
  <Words>1587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New FCC Rules on RF Safety in Amateur Radio</vt:lpstr>
      <vt:lpstr>Questions up front</vt:lpstr>
      <vt:lpstr>More questions up front</vt:lpstr>
      <vt:lpstr>Pay close attention if…</vt:lpstr>
      <vt:lpstr>What has happened?</vt:lpstr>
      <vt:lpstr>Terminology</vt:lpstr>
      <vt:lpstr>More terminology</vt:lpstr>
      <vt:lpstr>Even more terminology</vt:lpstr>
      <vt:lpstr>Still more terminology</vt:lpstr>
      <vt:lpstr>All frequencies are not alike</vt:lpstr>
      <vt:lpstr>The way it was, 1998-2021</vt:lpstr>
      <vt:lpstr>But now</vt:lpstr>
      <vt:lpstr>HF (3-30 mHz) exception</vt:lpstr>
      <vt:lpstr>… but wait</vt:lpstr>
      <vt:lpstr>VHF (30-300 mHz) exception</vt:lpstr>
      <vt:lpstr>UHF (&gt;300 mHz) exception</vt:lpstr>
      <vt:lpstr>If I can’t claim an exception?</vt:lpstr>
      <vt:lpstr>If people are too close?</vt:lpstr>
      <vt:lpstr>More ideas…</vt:lpstr>
      <vt:lpstr>What about 2 meter HTs?</vt:lpstr>
      <vt:lpstr>Other considerations</vt:lpstr>
      <vt:lpstr>References</vt:lpstr>
      <vt:lpstr>A learning opportunity Operate responsibly and legally  73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and Working Globally</dc:title>
  <dc:creator>Chuck Till</dc:creator>
  <cp:lastModifiedBy>Chuck Till</cp:lastModifiedBy>
  <cp:revision>824</cp:revision>
  <dcterms:created xsi:type="dcterms:W3CDTF">2017-07-26T19:21:48Z</dcterms:created>
  <dcterms:modified xsi:type="dcterms:W3CDTF">2021-08-11T14:35:29Z</dcterms:modified>
</cp:coreProperties>
</file>